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324" r:id="rId3"/>
    <p:sldId id="317" r:id="rId4"/>
    <p:sldId id="322" r:id="rId5"/>
    <p:sldId id="310" r:id="rId6"/>
    <p:sldId id="312" r:id="rId7"/>
    <p:sldId id="313" r:id="rId8"/>
    <p:sldId id="314" r:id="rId9"/>
    <p:sldId id="315" r:id="rId10"/>
    <p:sldId id="261" r:id="rId11"/>
    <p:sldId id="283" r:id="rId12"/>
    <p:sldId id="291" r:id="rId13"/>
    <p:sldId id="259" r:id="rId14"/>
    <p:sldId id="311" r:id="rId15"/>
    <p:sldId id="257" r:id="rId16"/>
    <p:sldId id="318" r:id="rId17"/>
    <p:sldId id="319" r:id="rId18"/>
    <p:sldId id="320" r:id="rId19"/>
    <p:sldId id="321" r:id="rId20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48" autoAdjust="0"/>
    <p:restoredTop sz="94660"/>
  </p:normalViewPr>
  <p:slideViewPr>
    <p:cSldViewPr>
      <p:cViewPr>
        <p:scale>
          <a:sx n="80" d="100"/>
          <a:sy n="80" d="100"/>
        </p:scale>
        <p:origin x="-826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-1958" y="-8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444116-0A28-474F-AABA-82B43E545632}" type="datetimeFigureOut">
              <a:rPr lang="en-GB" smtClean="0"/>
              <a:t>03/11/2021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2434A7-AC81-4D30-B93C-8399971A98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5532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434A7-AC81-4D30-B93C-8399971A98B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01315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434A7-AC81-4D30-B93C-8399971A98B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0131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F39E0-C3B5-428F-921A-830A1292371B}" type="datetimeFigureOut">
              <a:rPr lang="en-GB" smtClean="0"/>
              <a:t>03/11/2021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CA23-AC9C-4D51-B8E5-D334EE3055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9104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F39E0-C3B5-428F-921A-830A1292371B}" type="datetimeFigureOut">
              <a:rPr lang="en-GB" smtClean="0"/>
              <a:t>03/11/2021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CA23-AC9C-4D51-B8E5-D334EE3055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9713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F39E0-C3B5-428F-921A-830A1292371B}" type="datetimeFigureOut">
              <a:rPr lang="en-GB" smtClean="0"/>
              <a:t>03/11/2021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CA23-AC9C-4D51-B8E5-D334EE3055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648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F39E0-C3B5-428F-921A-830A1292371B}" type="datetimeFigureOut">
              <a:rPr lang="en-GB" smtClean="0"/>
              <a:t>03/11/2021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CA23-AC9C-4D51-B8E5-D334EE3055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583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F39E0-C3B5-428F-921A-830A1292371B}" type="datetimeFigureOut">
              <a:rPr lang="en-GB" smtClean="0"/>
              <a:t>03/11/2021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CA23-AC9C-4D51-B8E5-D334EE3055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5608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F39E0-C3B5-428F-921A-830A1292371B}" type="datetimeFigureOut">
              <a:rPr lang="en-GB" smtClean="0"/>
              <a:t>03/11/2021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CA23-AC9C-4D51-B8E5-D334EE3055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396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F39E0-C3B5-428F-921A-830A1292371B}" type="datetimeFigureOut">
              <a:rPr lang="en-GB" smtClean="0"/>
              <a:t>03/11/2021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CA23-AC9C-4D51-B8E5-D334EE3055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7273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F39E0-C3B5-428F-921A-830A1292371B}" type="datetimeFigureOut">
              <a:rPr lang="en-GB" smtClean="0"/>
              <a:t>03/11/2021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CA23-AC9C-4D51-B8E5-D334EE3055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944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F39E0-C3B5-428F-921A-830A1292371B}" type="datetimeFigureOut">
              <a:rPr lang="en-GB" smtClean="0"/>
              <a:t>03/11/2021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CA23-AC9C-4D51-B8E5-D334EE3055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7260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F39E0-C3B5-428F-921A-830A1292371B}" type="datetimeFigureOut">
              <a:rPr lang="en-GB" smtClean="0"/>
              <a:t>03/11/2021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CA23-AC9C-4D51-B8E5-D334EE3055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944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F39E0-C3B5-428F-921A-830A1292371B}" type="datetimeFigureOut">
              <a:rPr lang="en-GB" smtClean="0"/>
              <a:t>03/11/2021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CA23-AC9C-4D51-B8E5-D334EE3055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5603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F39E0-C3B5-428F-921A-830A1292371B}" type="datetimeFigureOut">
              <a:rPr lang="en-GB" smtClean="0"/>
              <a:t>03/11/2021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50CA23-AC9C-4D51-B8E5-D334EE3055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2263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jpeg"/><Relationship Id="rId5" Type="http://schemas.openxmlformats.org/officeDocument/2006/relationships/image" Target="../media/image3.png"/><Relationship Id="rId10" Type="http://schemas.openxmlformats.org/officeDocument/2006/relationships/image" Target="../media/image8.gif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11" Type="http://schemas.openxmlformats.org/officeDocument/2006/relationships/image" Target="../media/image52.jpg"/><Relationship Id="rId5" Type="http://schemas.openxmlformats.org/officeDocument/2006/relationships/image" Target="../media/image46.jpeg"/><Relationship Id="rId10" Type="http://schemas.openxmlformats.org/officeDocument/2006/relationships/image" Target="../media/image51.jpeg"/><Relationship Id="rId4" Type="http://schemas.openxmlformats.org/officeDocument/2006/relationships/image" Target="../media/image45.jpeg"/><Relationship Id="rId9" Type="http://schemas.openxmlformats.org/officeDocument/2006/relationships/image" Target="../media/image50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7" Type="http://schemas.openxmlformats.org/officeDocument/2006/relationships/image" Target="../media/image58.jp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eg"/><Relationship Id="rId3" Type="http://schemas.openxmlformats.org/officeDocument/2006/relationships/image" Target="../media/image60.jpeg"/><Relationship Id="rId7" Type="http://schemas.openxmlformats.org/officeDocument/2006/relationships/image" Target="../media/image64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jpeg"/><Relationship Id="rId5" Type="http://schemas.openxmlformats.org/officeDocument/2006/relationships/image" Target="../media/image62.jpg"/><Relationship Id="rId4" Type="http://schemas.openxmlformats.org/officeDocument/2006/relationships/image" Target="../media/image6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jpeg"/><Relationship Id="rId3" Type="http://schemas.openxmlformats.org/officeDocument/2006/relationships/image" Target="../media/image67.jpeg"/><Relationship Id="rId7" Type="http://schemas.openxmlformats.org/officeDocument/2006/relationships/image" Target="../media/image71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jpeg"/><Relationship Id="rId5" Type="http://schemas.openxmlformats.org/officeDocument/2006/relationships/image" Target="../media/image69.jpeg"/><Relationship Id="rId10" Type="http://schemas.openxmlformats.org/officeDocument/2006/relationships/image" Target="../media/image74.jpeg"/><Relationship Id="rId4" Type="http://schemas.openxmlformats.org/officeDocument/2006/relationships/image" Target="../media/image68.jpeg"/><Relationship Id="rId9" Type="http://schemas.openxmlformats.org/officeDocument/2006/relationships/image" Target="../media/image7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jpeg"/><Relationship Id="rId3" Type="http://schemas.openxmlformats.org/officeDocument/2006/relationships/image" Target="../media/image76.jpeg"/><Relationship Id="rId7" Type="http://schemas.openxmlformats.org/officeDocument/2006/relationships/image" Target="../media/image80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9.jpeg"/><Relationship Id="rId5" Type="http://schemas.openxmlformats.org/officeDocument/2006/relationships/image" Target="../media/image78.jpeg"/><Relationship Id="rId4" Type="http://schemas.openxmlformats.org/officeDocument/2006/relationships/image" Target="../media/image77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jpeg"/><Relationship Id="rId3" Type="http://schemas.openxmlformats.org/officeDocument/2006/relationships/image" Target="../media/image83.jpeg"/><Relationship Id="rId7" Type="http://schemas.openxmlformats.org/officeDocument/2006/relationships/image" Target="../media/image87.png"/><Relationship Id="rId12" Type="http://schemas.openxmlformats.org/officeDocument/2006/relationships/image" Target="../media/image92.pn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6.jpeg"/><Relationship Id="rId11" Type="http://schemas.openxmlformats.org/officeDocument/2006/relationships/image" Target="../media/image91.jpeg"/><Relationship Id="rId5" Type="http://schemas.openxmlformats.org/officeDocument/2006/relationships/image" Target="../media/image85.jpeg"/><Relationship Id="rId10" Type="http://schemas.openxmlformats.org/officeDocument/2006/relationships/image" Target="../media/image90.jpeg"/><Relationship Id="rId4" Type="http://schemas.openxmlformats.org/officeDocument/2006/relationships/image" Target="../media/image84.jpeg"/><Relationship Id="rId9" Type="http://schemas.openxmlformats.org/officeDocument/2006/relationships/image" Target="../media/image8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6.jpeg"/><Relationship Id="rId7" Type="http://schemas.openxmlformats.org/officeDocument/2006/relationships/image" Target="../media/image8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9.jpeg"/><Relationship Id="rId10" Type="http://schemas.openxmlformats.org/officeDocument/2006/relationships/image" Target="../media/image3.png"/><Relationship Id="rId4" Type="http://schemas.openxmlformats.org/officeDocument/2006/relationships/image" Target="../media/image10.png"/><Relationship Id="rId9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png"/><Relationship Id="rId5" Type="http://schemas.openxmlformats.org/officeDocument/2006/relationships/image" Target="../media/image34.jpeg"/><Relationship Id="rId4" Type="http://schemas.openxmlformats.org/officeDocument/2006/relationships/image" Target="../media/image33.png"/><Relationship Id="rId9" Type="http://schemas.openxmlformats.org/officeDocument/2006/relationships/image" Target="../media/image3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33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jpeg"/><Relationship Id="rId5" Type="http://schemas.openxmlformats.org/officeDocument/2006/relationships/image" Target="../media/image32.jpeg"/><Relationship Id="rId4" Type="http://schemas.openxmlformats.org/officeDocument/2006/relationships/image" Target="../media/image4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Banner 2020 2021 top 1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211121"/>
            <a:ext cx="2881721" cy="2415561"/>
          </a:xfrm>
          <a:prstGeom prst="rect">
            <a:avLst/>
          </a:prstGeom>
          <a:noFill/>
          <a:ln w="22225" algn="in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1028" name="Picture 4" descr="External accreditations received by HCH Schoo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192" y="5394493"/>
            <a:ext cx="3509197" cy="1232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4" b="1694"/>
          <a:stretch>
            <a:fillRect/>
          </a:stretch>
        </p:blipFill>
        <p:spPr bwMode="auto">
          <a:xfrm>
            <a:off x="7990232" y="5860312"/>
            <a:ext cx="388937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2962" y="5860312"/>
            <a:ext cx="393700" cy="40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" r="926"/>
          <a:stretch>
            <a:fillRect/>
          </a:stretch>
        </p:blipFill>
        <p:spPr bwMode="auto">
          <a:xfrm>
            <a:off x="7520682" y="5850787"/>
            <a:ext cx="3937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7520682" y="6289773"/>
            <a:ext cx="1638300" cy="38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eelawadee" pitchFamily="34" charset="-34"/>
                <a:cs typeface="Arial" pitchFamily="34" charset="0"/>
              </a:rPr>
              <a:t>@</a:t>
            </a:r>
            <a:r>
              <a:rPr kumimoji="0" lang="en-GB" altLang="en-US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Leelawadee" pitchFamily="34" charset="-34"/>
                <a:cs typeface="Arial" pitchFamily="34" charset="0"/>
              </a:rPr>
              <a:t>LadyLanePark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889"/>
          <a:stretch/>
        </p:blipFill>
        <p:spPr>
          <a:xfrm>
            <a:off x="310233" y="425913"/>
            <a:ext cx="5095926" cy="329111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7829" y="807568"/>
            <a:ext cx="2290109" cy="305347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3" name="Picture 12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0336" y="188640"/>
            <a:ext cx="945252" cy="1237858"/>
          </a:xfrm>
          <a:prstGeom prst="rect">
            <a:avLst/>
          </a:prstGeom>
        </p:spPr>
      </p:pic>
      <p:pic>
        <p:nvPicPr>
          <p:cNvPr id="14" name="Picture 13" descr="Macintosh HD:Users:Stattersfield:Documents:Alpha:Alpha Letterheads:alpha logo.jpg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115616" y="3861047"/>
            <a:ext cx="1461206" cy="1410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20406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0907" y="4417318"/>
            <a:ext cx="1455554" cy="194073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5834" y="4437112"/>
            <a:ext cx="1512168" cy="20162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07504" y="224500"/>
            <a:ext cx="316835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Leadership</a:t>
            </a:r>
          </a:p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0"/>
          <a:stretch/>
        </p:blipFill>
        <p:spPr>
          <a:xfrm>
            <a:off x="2609850" y="3995117"/>
            <a:ext cx="3206028" cy="260709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8800" y="2348880"/>
            <a:ext cx="1445550" cy="192739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8800" y="248279"/>
            <a:ext cx="1454004" cy="193867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5834" y="2334919"/>
            <a:ext cx="1466489" cy="195531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9694" y="249420"/>
            <a:ext cx="1454004" cy="193867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0257" y="342150"/>
            <a:ext cx="2634695" cy="351292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3" t="3021" r="2916" b="7882"/>
          <a:stretch/>
        </p:blipFill>
        <p:spPr>
          <a:xfrm>
            <a:off x="202829" y="3573016"/>
            <a:ext cx="2326261" cy="221407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7336"/>
            <a:ext cx="2742277" cy="205670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25684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56" y="4147390"/>
            <a:ext cx="1711348" cy="2281797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437992" y="203755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Enrichment </a:t>
            </a:r>
            <a:endParaRPr lang="en-GB" sz="3200" dirty="0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56" y="1897220"/>
            <a:ext cx="2664296" cy="1998222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366792" y="931446"/>
            <a:ext cx="2765048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At least one trip per term for every pupil</a:t>
            </a:r>
            <a:endParaRPr lang="en-GB" dirty="0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75856" y="792946"/>
            <a:ext cx="1944216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Year 3 &amp; 4 Residential in May (4 days) </a:t>
            </a:r>
            <a:endParaRPr lang="en-GB" dirty="0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478405" y="827523"/>
            <a:ext cx="1296144" cy="107721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Year 6 complete the 3 Peaks Challenge </a:t>
            </a:r>
            <a:endParaRPr lang="en-GB" sz="1600" dirty="0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24530" y="654446"/>
            <a:ext cx="1760488" cy="12003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Year 5 &amp; 6 Residential in the Summer Term (5 days)</a:t>
            </a:r>
            <a:endParaRPr lang="en-GB" dirty="0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1899" y="4184769"/>
            <a:ext cx="3229365" cy="24220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014" y="4184769"/>
            <a:ext cx="2952328" cy="2214245"/>
          </a:xfrm>
          <a:prstGeom prst="rect">
            <a:avLst/>
          </a:prstGeom>
          <a:ln w="1270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140782"/>
            <a:ext cx="2843808" cy="189587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554" y="2006907"/>
            <a:ext cx="1522310" cy="202974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240062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6253" y="147178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Sport Coaching &amp; Fixtures</a:t>
            </a:r>
            <a:endParaRPr lang="en-GB" sz="3200" dirty="0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784" y="2554859"/>
            <a:ext cx="2587040" cy="1940280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51" b="20481"/>
          <a:stretch/>
        </p:blipFill>
        <p:spPr>
          <a:xfrm>
            <a:off x="184292" y="731953"/>
            <a:ext cx="3221505" cy="1695334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732837" y="3426903"/>
            <a:ext cx="1404803" cy="181588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Specialist Sports Coaching for all pupils from Reception to Year 6</a:t>
            </a:r>
            <a:endParaRPr lang="en-GB" sz="1600" dirty="0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84398" y="5520133"/>
            <a:ext cx="1224136" cy="107721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Regular fixtures home and away</a:t>
            </a:r>
            <a:endParaRPr lang="en-GB" sz="1600" dirty="0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7640" y="613939"/>
            <a:ext cx="1877367" cy="2623872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1152" y="731953"/>
            <a:ext cx="3362840" cy="252213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9" r="35432"/>
          <a:stretch/>
        </p:blipFill>
        <p:spPr>
          <a:xfrm>
            <a:off x="7240916" y="3429517"/>
            <a:ext cx="1670813" cy="3316069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5921" y="3448914"/>
            <a:ext cx="2035536" cy="2714048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8" t="24539" b="7137"/>
          <a:stretch/>
        </p:blipFill>
        <p:spPr>
          <a:xfrm>
            <a:off x="112171" y="4723538"/>
            <a:ext cx="3365745" cy="187381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2868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003" y="2564904"/>
            <a:ext cx="2402973" cy="180223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82933" y="135465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Extra-Curricular Clubs </a:t>
            </a:r>
            <a:endParaRPr lang="en-GB" sz="3200" dirty="0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665" y="1052736"/>
            <a:ext cx="1607023" cy="2142698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4646044"/>
            <a:ext cx="2484973" cy="186373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9867" y="3779578"/>
            <a:ext cx="2070214" cy="276028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79" b="5138"/>
          <a:stretch/>
        </p:blipFill>
        <p:spPr>
          <a:xfrm>
            <a:off x="4381546" y="4490778"/>
            <a:ext cx="2561871" cy="188909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9" r="35432"/>
          <a:stretch/>
        </p:blipFill>
        <p:spPr>
          <a:xfrm>
            <a:off x="156665" y="3356992"/>
            <a:ext cx="1512168" cy="3001206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0" y="979138"/>
            <a:ext cx="2274205" cy="303227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5004" y="669489"/>
            <a:ext cx="2192434" cy="292324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6270" y="733485"/>
            <a:ext cx="2349052" cy="176178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42092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540568" y="22575"/>
            <a:ext cx="432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Music &amp; Drama</a:t>
            </a:r>
            <a:endParaRPr lang="en-GB" sz="3200" dirty="0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5" y="80525"/>
            <a:ext cx="1971585" cy="2628780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315" r="8633" b="21347"/>
          <a:stretch/>
        </p:blipFill>
        <p:spPr>
          <a:xfrm>
            <a:off x="323528" y="4754434"/>
            <a:ext cx="5424231" cy="1847281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7178854" y="81162"/>
            <a:ext cx="182225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Specialists Music &amp; Drama Teachers</a:t>
            </a:r>
            <a:endParaRPr lang="en-GB" sz="1200" dirty="0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63162" y="668836"/>
            <a:ext cx="1833165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Weekly Music &amp; Drama lessons for all pupils from Year 2</a:t>
            </a:r>
            <a:endParaRPr lang="en-GB" sz="1200" dirty="0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75217" y="2210862"/>
            <a:ext cx="1872207" cy="46166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Lady Lane Choir who perform at Young Voices </a:t>
            </a:r>
            <a:endParaRPr lang="en-GB" sz="1200" dirty="0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45193" y="1394915"/>
            <a:ext cx="1932257" cy="64633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Pupils from Nursery to Year 6 take part in our Summer Celebrations</a:t>
            </a:r>
            <a:endParaRPr lang="en-GB" sz="1200" dirty="0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980559" y="470272"/>
            <a:ext cx="2253055" cy="1689791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5452" y="4626965"/>
            <a:ext cx="2636434" cy="197475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58622"/>
            <a:ext cx="2901257" cy="386834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2190" y="2534629"/>
            <a:ext cx="1569251" cy="209233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43" t="2719" b="1727"/>
          <a:stretch/>
        </p:blipFill>
        <p:spPr>
          <a:xfrm rot="5400000">
            <a:off x="6075509" y="1853482"/>
            <a:ext cx="1626923" cy="362583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53863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75" y="908720"/>
            <a:ext cx="3546966" cy="3690993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68377" y="187515"/>
            <a:ext cx="831438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Charity support &amp; links within the community</a:t>
            </a:r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117" y="1083078"/>
            <a:ext cx="2625756" cy="3501008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1167033"/>
            <a:ext cx="2048475" cy="2542592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3881102"/>
            <a:ext cx="2078517" cy="1558887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0" name="Picture 2" descr="West Yorkshire Police - Leeds West (@WYP_LeedsWest) | Twitter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067"/>
          <a:stretch/>
        </p:blipFill>
        <p:spPr bwMode="auto">
          <a:xfrm>
            <a:off x="251447" y="4746895"/>
            <a:ext cx="1158032" cy="1029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4" descr="Climb on board for cancer information and support from Macmillan at the  Royal Welsh Show | Farming Monthly Natio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AutoShape 6" descr="Climb on board for cancer information and support from Macmillan at the  Royal Welsh Show | Farming Monthly National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056" name="Picture 8" descr="Macmillan Cancer Support Centre - Newcastle Hospitals NHS Foundation Trust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91" t="-1748" r="10098" b="1748"/>
          <a:stretch/>
        </p:blipFill>
        <p:spPr bwMode="auto">
          <a:xfrm>
            <a:off x="3995936" y="4659074"/>
            <a:ext cx="260350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ancer Research UK Centre - The Institute of Cancer Research, London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1659" y="5635670"/>
            <a:ext cx="1586427" cy="890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Home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" name="AutoShape 4" descr="Home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7" t="15413" r="71250" b="72155"/>
          <a:stretch/>
        </p:blipFill>
        <p:spPr bwMode="auto">
          <a:xfrm>
            <a:off x="1585090" y="5909898"/>
            <a:ext cx="2149474" cy="616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Pupils Raise Over £442 for Children in Need - Quinton House School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781970"/>
            <a:ext cx="1693617" cy="959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NSPCC, Speak out Stay safe - Learn Live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73" r="17445"/>
          <a:stretch/>
        </p:blipFill>
        <p:spPr bwMode="auto">
          <a:xfrm>
            <a:off x="251447" y="5829867"/>
            <a:ext cx="1094239" cy="949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Martin House Hospice - Wikipedia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5545552"/>
            <a:ext cx="1346561" cy="1007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9238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6218" y="395953"/>
            <a:ext cx="68761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Wrap-around Provision (Crèche)  </a:t>
            </a:r>
            <a:endParaRPr lang="en-GB" sz="3200" dirty="0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1268760"/>
            <a:ext cx="75608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 In addition to our many, free of charge, extra-curricular clubs we also offer wrap-around provision in our Crèche facility for all our pupils. Our Crèche supervisors are highly experienced and a continual friendly face for our pupils. </a:t>
            </a:r>
          </a:p>
          <a:p>
            <a:endParaRPr lang="en-GB" dirty="0"/>
          </a:p>
          <a:p>
            <a:r>
              <a:rPr lang="en-GB" dirty="0" smtClean="0"/>
              <a:t>7.30am – 8.40am (including breakfast)</a:t>
            </a:r>
          </a:p>
          <a:p>
            <a:endParaRPr lang="en-GB" dirty="0" smtClean="0"/>
          </a:p>
          <a:p>
            <a:r>
              <a:rPr lang="en-GB" dirty="0" smtClean="0"/>
              <a:t>3.30pm – 6.00pm (including light snack)</a:t>
            </a:r>
          </a:p>
          <a:p>
            <a:endParaRPr lang="en-GB" dirty="0"/>
          </a:p>
          <a:p>
            <a:r>
              <a:rPr lang="en-GB" dirty="0" smtClean="0"/>
              <a:t>Pricing - £3.50 per half-hour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6387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6000">
        <p:fade/>
      </p:transition>
    </mc:Choice>
    <mc:Fallback>
      <p:transition spd="med" advClick="0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323945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Catering Team</a:t>
            </a:r>
            <a:endParaRPr lang="en-GB" sz="3200" dirty="0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1640" y="1556792"/>
            <a:ext cx="6840760" cy="3788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School Cook prepares freshly cooked meals for all pupils, supported by our skilled catering team.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All dietary requirements are catered for on an individual basis.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Healthy balanced meals, with both vegetarian and Halal options available.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5 Star Hygiene Rating.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Weekly menus are published in advance  in our School Bulletin.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Theme days to fit with special events.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Pupil choice days throughout the year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75786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6000">
        <p:fade/>
      </p:transition>
    </mc:Choice>
    <mc:Fallback>
      <p:transition spd="med" advClick="0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749132"/>
            <a:ext cx="612068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Home-School Partnership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1556792"/>
            <a:ext cx="684076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Class Dojo School Community Platform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Weekly Blogs on Class Dojo every Friday for each form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Half-term curriculum newsletters from Form Teachers in advance of a new term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Homework communication through Class Dojo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Parents have direct contact with Form teachers on Class Dojo between 8.00am – 4.00pm, Monday – Friday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Whole school weekly newsletter – ‘The Bulletin’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Termly Parent’s Consultations for all pupils, including Nursery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Annual end of year report in the Summer term, for all pupils, including Nursery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2349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6000">
        <p:fade/>
      </p:transition>
    </mc:Choice>
    <mc:Fallback>
      <p:transition spd="med" advClick="0" advTm="600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196752"/>
            <a:ext cx="3816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Housekeeping</a:t>
            </a:r>
            <a:endParaRPr lang="en-GB" sz="3200" dirty="0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75656" y="1916832"/>
            <a:ext cx="58326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Full time House Keeping team, responsible for continual cleaning of all communal areas in school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Hand-washing routines remain in place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All school areas are well ventilated and COVID secure though out the day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Secure entry system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55964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6000">
        <p:fade/>
      </p:transition>
    </mc:Choice>
    <mc:Fallback>
      <p:transition spd="med" advClick="0" advTm="6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889"/>
          <a:stretch/>
        </p:blipFill>
        <p:spPr>
          <a:xfrm>
            <a:off x="123403" y="229686"/>
            <a:ext cx="8870989" cy="5729182"/>
          </a:xfrm>
          <a:prstGeom prst="rect">
            <a:avLst/>
          </a:prstGeom>
        </p:spPr>
      </p:pic>
      <p:pic>
        <p:nvPicPr>
          <p:cNvPr id="1027" name="Picture 3" descr="Banner 2020 2021 top 1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514571"/>
            <a:ext cx="1407812" cy="1180078"/>
          </a:xfrm>
          <a:prstGeom prst="rect">
            <a:avLst/>
          </a:prstGeom>
          <a:noFill/>
          <a:ln w="22225" algn="in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14" name="Picture 13" descr="Macintosh HD:Users:Stattersfield:Documents:Alpha:Alpha Letterheads:alpha logo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10279" y="5992570"/>
            <a:ext cx="707813" cy="595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External accreditations received by HCH School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6031874"/>
            <a:ext cx="1584176" cy="556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404664"/>
            <a:ext cx="805583" cy="1104186"/>
          </a:xfrm>
          <a:prstGeom prst="rect">
            <a:avLst/>
          </a:prstGeom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" r="926"/>
          <a:stretch>
            <a:fillRect/>
          </a:stretch>
        </p:blipFill>
        <p:spPr bwMode="auto">
          <a:xfrm>
            <a:off x="4362047" y="6090323"/>
            <a:ext cx="3937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5732" y="6073910"/>
            <a:ext cx="393700" cy="40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4" b="1694"/>
          <a:stretch>
            <a:fillRect/>
          </a:stretch>
        </p:blipFill>
        <p:spPr bwMode="auto">
          <a:xfrm>
            <a:off x="5234429" y="6099848"/>
            <a:ext cx="388937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5724128" y="6104610"/>
            <a:ext cx="1638300" cy="38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eelawadee" pitchFamily="34" charset="-34"/>
                <a:cs typeface="Arial" pitchFamily="34" charset="0"/>
              </a:rPr>
              <a:t>@</a:t>
            </a:r>
            <a:r>
              <a:rPr kumimoji="0" lang="en-GB" altLang="en-US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Leelawadee" pitchFamily="34" charset="-34"/>
                <a:cs typeface="Arial" pitchFamily="34" charset="0"/>
              </a:rPr>
              <a:t>LadyLanePark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2776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" r="5833"/>
          <a:stretch/>
        </p:blipFill>
        <p:spPr>
          <a:xfrm>
            <a:off x="136016" y="3789040"/>
            <a:ext cx="2283684" cy="196118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79511" y="112276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Our School</a:t>
            </a:r>
            <a:endParaRPr lang="en-GB" sz="3200" dirty="0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3944" y="980728"/>
            <a:ext cx="2567856" cy="25853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Library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Computer Suite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Science Laboratory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Music Room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Baking &amp; Cooking lessons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Spacious Classrooms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Beautiful Grounds</a:t>
            </a:r>
          </a:p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56" r="21448"/>
          <a:stretch/>
        </p:blipFill>
        <p:spPr>
          <a:xfrm rot="5400000">
            <a:off x="6363969" y="2676045"/>
            <a:ext cx="1552575" cy="163323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001153" y="4673349"/>
            <a:ext cx="2273621" cy="170521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60" r="25677"/>
          <a:stretch/>
        </p:blipFill>
        <p:spPr>
          <a:xfrm rot="5400000">
            <a:off x="5864813" y="123853"/>
            <a:ext cx="2550885" cy="252123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128594" y="4663816"/>
            <a:ext cx="2299043" cy="172428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3343" y="726687"/>
            <a:ext cx="2550766" cy="340102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5" y="4412363"/>
            <a:ext cx="2773320" cy="207999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31308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55921"/>
            <a:ext cx="3419872" cy="256490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53064" y="4785874"/>
            <a:ext cx="2159124" cy="161934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74631" y="3868670"/>
            <a:ext cx="3039214" cy="227941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119509"/>
            <a:ext cx="2346645" cy="312886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4687" y="4398616"/>
            <a:ext cx="1597023" cy="212936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20695" y="3344991"/>
            <a:ext cx="3936437" cy="295232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1" y="980728"/>
            <a:ext cx="2973254" cy="222994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395536" y="203901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Outdoor Space</a:t>
            </a:r>
            <a:endParaRPr lang="en-GB" sz="3200" dirty="0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110472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784160"/>
            <a:ext cx="3663730" cy="274779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88" y="224551"/>
            <a:ext cx="2583628" cy="344483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155" y="3760231"/>
            <a:ext cx="2233694" cy="297825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554184" y="4127635"/>
            <a:ext cx="2747797" cy="206084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3155515" y="123824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Lady Lane Park Nursery</a:t>
            </a:r>
            <a:endParaRPr lang="en-GB" sz="3200" dirty="0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55515" y="882493"/>
            <a:ext cx="3744416" cy="2554545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Beautiful Grounds for our Nursery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Pupils from age 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1"/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15 hours </a:t>
            </a:r>
            <a:r>
              <a:rPr lang="en-GB" sz="16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funding available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Open 50 </a:t>
            </a:r>
            <a:r>
              <a:rPr lang="en-GB" sz="16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weeks; 7.30am-6.00pm</a:t>
            </a:r>
            <a:endParaRPr lang="en-GB" sz="1600" dirty="0" smtClean="0">
              <a:latin typeface="Leelawadee" panose="020B0502040204020203" pitchFamily="34" charset="-34"/>
              <a:cs typeface="Leelawadee" panose="020B0502040204020203" pitchFamily="34" charset="-3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Highly experienced practitioners supported by our fantastic Nursery Manager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Development Matters Curriculum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Tapestry Assessment Tool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Class Dojo</a:t>
            </a:r>
            <a:endParaRPr lang="en-GB" sz="1600" dirty="0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701198" y="1201812"/>
            <a:ext cx="2554545" cy="191590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233421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9348"/>
            <a:ext cx="8229600" cy="1143000"/>
          </a:xfrm>
        </p:spPr>
        <p:txBody>
          <a:bodyPr/>
          <a:lstStyle/>
          <a:p>
            <a:r>
              <a:rPr lang="en-GB" dirty="0" smtClean="0"/>
              <a:t>Exam Success &amp; Scholarships </a:t>
            </a:r>
            <a:endParaRPr lang="en-GB" dirty="0"/>
          </a:p>
        </p:txBody>
      </p:sp>
      <p:pic>
        <p:nvPicPr>
          <p:cNvPr id="3074" name="Picture 2" descr="SGHS (@skiptongirls) | Twitte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74" b="31076"/>
          <a:stretch/>
        </p:blipFill>
        <p:spPr bwMode="auto">
          <a:xfrm>
            <a:off x="5220072" y="3037501"/>
            <a:ext cx="3677487" cy="1425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North Halifax Grammar School (@NHGS) | Twitt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5605" y="3284984"/>
            <a:ext cx="1609844" cy="1608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53" t="14056" r="53772" b="74600"/>
          <a:stretch>
            <a:fillRect/>
          </a:stretch>
        </p:blipFill>
        <p:spPr bwMode="auto">
          <a:xfrm>
            <a:off x="2350580" y="5733600"/>
            <a:ext cx="4845866" cy="839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3078" name="Picture 6" descr="Bradford Grammar School | Bradford | West Yorkshire | England | isbi Schools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64" t="21163" r="6143" b="22567"/>
          <a:stretch/>
        </p:blipFill>
        <p:spPr bwMode="auto">
          <a:xfrm>
            <a:off x="115365" y="1266566"/>
            <a:ext cx="3872709" cy="1804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Woodhouse Grove (@woodhouse_grove) | Twitte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379" y="4365104"/>
            <a:ext cx="1855340" cy="1855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Giggleswick School (@giggschool) | Twitte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056110"/>
            <a:ext cx="2015006" cy="2015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The Grammar School at Leeds on Twitter: &amp;quot;Great opportunity to start your  career in finance with our team at GSAL!… &amp;quot;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9" t="22543" r="9045" b="18159"/>
          <a:stretch/>
        </p:blipFill>
        <p:spPr bwMode="auto">
          <a:xfrm>
            <a:off x="5004048" y="4531463"/>
            <a:ext cx="2504493" cy="101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Rishworth School - Wikipedia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6445" y="1266566"/>
            <a:ext cx="1279467" cy="1748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0074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28" y="1340768"/>
            <a:ext cx="8960996" cy="50405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03648" y="116632"/>
            <a:ext cx="64087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Exceptional results for our  </a:t>
            </a:r>
          </a:p>
          <a:p>
            <a:pPr algn="ctr"/>
            <a:r>
              <a:rPr lang="en-GB" sz="32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Year 6 pupils in 2020-2021 Cohort</a:t>
            </a:r>
            <a:endParaRPr lang="en-GB" sz="3200" dirty="0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554678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so far for 2021-2022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52" t="7542" r="10889" b="6825"/>
          <a:stretch/>
        </p:blipFill>
        <p:spPr>
          <a:xfrm>
            <a:off x="126464" y="3933056"/>
            <a:ext cx="2926173" cy="223224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650128"/>
            <a:ext cx="3204966" cy="24037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5" t="6144" r="4421" b="10678"/>
          <a:stretch/>
        </p:blipFill>
        <p:spPr>
          <a:xfrm>
            <a:off x="3203848" y="1457324"/>
            <a:ext cx="2088232" cy="278933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6" name="Picture 3" descr="North Halifax Grammar School (@NHGS) | Twitte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487" y="1628800"/>
            <a:ext cx="2023290" cy="2021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SGHS (@skiptongirls) | Twitter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74" b="31076"/>
          <a:stretch/>
        </p:blipFill>
        <p:spPr bwMode="auto">
          <a:xfrm>
            <a:off x="3184401" y="5219619"/>
            <a:ext cx="3677487" cy="1425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53" t="14056" r="53772" b="74600"/>
          <a:stretch>
            <a:fillRect/>
          </a:stretch>
        </p:blipFill>
        <p:spPr bwMode="auto">
          <a:xfrm>
            <a:off x="4355975" y="4378172"/>
            <a:ext cx="4612233" cy="798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3616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88640"/>
            <a:ext cx="6264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Support for Exam Preparation </a:t>
            </a:r>
            <a:endParaRPr lang="en-GB" sz="3200" dirty="0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196752"/>
            <a:ext cx="8280920" cy="5586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All pupils begin formal Non-verbal &amp; Verbal reasoning lessons &amp; homework in Year 3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A varied and stretching curriculum throughout school ensures that all pupils are confident, resilient and enjoy learning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In Year 5, additional 11+ study groups for pupils sitting entrance exams in Year 6 before school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Additional study groups are taught by our English &amp; Maths Specialist staff, who also teach in Year 5 &amp; 6.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Accelerated learning support to stretch high achieving pupils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Interview rehearsals for all Year 6 pupils with a visiting Head Teacher from the group.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A balanced curriculum continues to ensure that the well-being of all pupils is considered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Pastoral support for pupils facing a challenging time in their lives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Support to parents, who also find this time challenging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dirty="0" smtClean="0">
              <a:latin typeface="Leelawadee" panose="020B0502040204020203" pitchFamily="34" charset="-34"/>
              <a:cs typeface="Leelawadee" panose="020B0502040204020203" pitchFamily="34" charset="-3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376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611</TotalTime>
  <Words>593</Words>
  <Application>Microsoft Office PowerPoint</Application>
  <PresentationFormat>On-screen Show (4:3)</PresentationFormat>
  <Paragraphs>82</Paragraphs>
  <Slides>19</Slides>
  <Notes>2</Notes>
  <HiddenSlides>4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Exam Success &amp; Scholarships </vt:lpstr>
      <vt:lpstr>PowerPoint Presentation</vt:lpstr>
      <vt:lpstr>Results so far for 2021-2022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 Arnold</dc:creator>
  <cp:lastModifiedBy>Emma Arnold</cp:lastModifiedBy>
  <cp:revision>98</cp:revision>
  <cp:lastPrinted>2021-11-03T17:46:59Z</cp:lastPrinted>
  <dcterms:created xsi:type="dcterms:W3CDTF">2021-09-20T14:21:15Z</dcterms:created>
  <dcterms:modified xsi:type="dcterms:W3CDTF">2021-11-03T17:52:57Z</dcterms:modified>
</cp:coreProperties>
</file>